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bookmarkIdSeed="2">
  <p:sldMasterIdLst>
    <p:sldMasterId id="2147483648" r:id="rId1"/>
  </p:sldMasterIdLst>
  <p:notesMasterIdLst>
    <p:notesMasterId r:id="rId8"/>
  </p:notesMasterIdLst>
  <p:sldIdLst>
    <p:sldId id="256" r:id="rId2"/>
    <p:sldId id="274" r:id="rId3"/>
    <p:sldId id="275" r:id="rId4"/>
    <p:sldId id="296" r:id="rId5"/>
    <p:sldId id="294" r:id="rId6"/>
    <p:sldId id="292"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65302" autoAdjust="0"/>
  </p:normalViewPr>
  <p:slideViewPr>
    <p:cSldViewPr snapToGrid="0">
      <p:cViewPr>
        <p:scale>
          <a:sx n="62" d="100"/>
          <a:sy n="62" d="100"/>
        </p:scale>
        <p:origin x="-1008" y="-3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4D39B-0249-4330-A85D-727BF032511B}" type="datetimeFigureOut">
              <a:rPr lang="en-US" smtClean="0"/>
              <a:t>24-Mar-18</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5BBF39-42E9-4CD5-9804-43D09BB00829}" type="slidenum">
              <a:rPr lang="en-US" smtClean="0"/>
              <a:t>‹#›</a:t>
            </a:fld>
            <a:endParaRPr lang="en-US" dirty="0"/>
          </a:p>
        </p:txBody>
      </p:sp>
    </p:spTree>
    <p:extLst>
      <p:ext uri="{BB962C8B-B14F-4D97-AF65-F5344CB8AC3E}">
        <p14:creationId xmlns:p14="http://schemas.microsoft.com/office/powerpoint/2010/main" val="2331597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Despite the huge of the financial investments on the innovation strategy, the strategy itself had not been sustained. As per the financial results announced on 28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July 2017 by Etihad Airways for 2016. The net loss incurred was USD 1.87 million and to illustrate that more, Table 2 reflects the loss of 2016 vs. 2015. The revenue had been decreased to reach US$ 4.90 billion with the reduction of the number of the aircraft to reach 119 aircraft in comparison to 2015 of 121 aircrafts. There are many reasons behind the loss of 2016 however, the mainly reason was the low financial performance of the partnerships; Alitalia and Airberline. As per the Chairmen Board of Etihad Aviation the main group, there were many factors that contributed to the loss that incurred on 2016 financial performance of Etihad Airways including the fluctuation of the oil prices, the partnerships as well other challenges which should be investigated by the strategic team of Etihad Airways. As it had been stated by Baumgartner, The Chief Executive Officer of Etihad Airways “Our answer to these challenges is the innovation and reinvention, and this gives Etihad Airways a competitive edge as we seek to leverage opportunities offered to us by a changing environment. (Etihad Airways, 2017)  </a:t>
            </a:r>
          </a:p>
          <a:p>
            <a:endParaRPr lang="en-US" dirty="0"/>
          </a:p>
        </p:txBody>
      </p:sp>
      <p:sp>
        <p:nvSpPr>
          <p:cNvPr id="4" name="Slide Number Placeholder 3"/>
          <p:cNvSpPr>
            <a:spLocks noGrp="1"/>
          </p:cNvSpPr>
          <p:nvPr>
            <p:ph type="sldNum" sz="quarter" idx="10"/>
          </p:nvPr>
        </p:nvSpPr>
        <p:spPr/>
        <p:txBody>
          <a:bodyPr/>
          <a:lstStyle/>
          <a:p>
            <a:fld id="{8D5BBF39-42E9-4CD5-9804-43D09BB00829}" type="slidenum">
              <a:rPr lang="en-US" smtClean="0"/>
              <a:t>3</a:t>
            </a:fld>
            <a:endParaRPr lang="en-US" dirty="0"/>
          </a:p>
        </p:txBody>
      </p:sp>
    </p:spTree>
    <p:extLst>
      <p:ext uri="{BB962C8B-B14F-4D97-AF65-F5344CB8AC3E}">
        <p14:creationId xmlns:p14="http://schemas.microsoft.com/office/powerpoint/2010/main" val="3329105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24-Mar-18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24-Mar-18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24-Mar-18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24-Mar-18</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7339" y="5866338"/>
            <a:ext cx="9465736" cy="504008"/>
          </a:xfrm>
        </p:spPr>
        <p:txBody>
          <a:bodyPr/>
          <a:lstStyle/>
          <a:p>
            <a:pPr algn="ctr"/>
            <a:r>
              <a:rPr lang="en-US" sz="4800" dirty="0" smtClean="0"/>
              <a:t>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a:t/>
            </a:r>
            <a:br>
              <a:rPr lang="en-US" sz="4800" dirty="0"/>
            </a:br>
            <a:r>
              <a:rPr lang="en-US" sz="4800" dirty="0" smtClean="0"/>
              <a:t/>
            </a:r>
            <a:br>
              <a:rPr lang="en-US" sz="4800" dirty="0" smtClean="0"/>
            </a:br>
            <a:r>
              <a:rPr lang="en-US" sz="4800" dirty="0" smtClean="0"/>
              <a:t/>
            </a:r>
            <a:br>
              <a:rPr lang="en-US" sz="4800" dirty="0" smtClean="0"/>
            </a:br>
            <a:r>
              <a:rPr lang="en-US" sz="2000" b="1" dirty="0" smtClean="0">
                <a:solidFill>
                  <a:schemeClr val="accent1">
                    <a:lumMod val="75000"/>
                  </a:schemeClr>
                </a:solidFill>
              </a:rPr>
              <a:t>Exploring </a:t>
            </a:r>
            <a:r>
              <a:rPr lang="en-US" sz="2000" b="1" dirty="0">
                <a:solidFill>
                  <a:schemeClr val="accent1">
                    <a:lumMod val="75000"/>
                  </a:schemeClr>
                </a:solidFill>
              </a:rPr>
              <a:t>the Impact of </a:t>
            </a:r>
            <a:r>
              <a:rPr lang="en-US" sz="2000" b="1" dirty="0" smtClean="0">
                <a:solidFill>
                  <a:schemeClr val="accent1">
                    <a:lumMod val="75000"/>
                  </a:schemeClr>
                </a:solidFill>
              </a:rPr>
              <a:t>the Sustainable </a:t>
            </a:r>
            <a:r>
              <a:rPr lang="en-US" sz="2000" b="1" dirty="0">
                <a:solidFill>
                  <a:schemeClr val="accent1">
                    <a:lumMod val="75000"/>
                  </a:schemeClr>
                </a:solidFill>
              </a:rPr>
              <a:t>Innovation Strategy on </a:t>
            </a:r>
            <a:r>
              <a:rPr lang="en-US" sz="2000" b="1" dirty="0" smtClean="0">
                <a:solidFill>
                  <a:schemeClr val="accent1">
                    <a:lumMod val="75000"/>
                  </a:schemeClr>
                </a:solidFill>
              </a:rPr>
              <a:t/>
            </a:r>
            <a:br>
              <a:rPr lang="en-US" sz="2000" b="1" dirty="0" smtClean="0">
                <a:solidFill>
                  <a:schemeClr val="accent1">
                    <a:lumMod val="75000"/>
                  </a:schemeClr>
                </a:solidFill>
              </a:rPr>
            </a:br>
            <a:r>
              <a:rPr lang="en-US" sz="2000" b="1" dirty="0" smtClean="0">
                <a:solidFill>
                  <a:schemeClr val="accent1">
                    <a:lumMod val="75000"/>
                  </a:schemeClr>
                </a:solidFill>
              </a:rPr>
              <a:t>the Organizational Performance of </a:t>
            </a:r>
            <a:r>
              <a:rPr lang="en-US" sz="2000" b="1" dirty="0">
                <a:solidFill>
                  <a:schemeClr val="accent1">
                    <a:lumMod val="75000"/>
                  </a:schemeClr>
                </a:solidFill>
              </a:rPr>
              <a:t>the Abu </a:t>
            </a:r>
            <a:r>
              <a:rPr lang="en-US" sz="2000" b="1" dirty="0" smtClean="0">
                <a:solidFill>
                  <a:schemeClr val="accent1">
                    <a:lumMod val="75000"/>
                  </a:schemeClr>
                </a:solidFill>
              </a:rPr>
              <a:t>Dhabi’s Organization</a:t>
            </a:r>
            <a:br>
              <a:rPr lang="en-US" sz="2000" b="1" dirty="0" smtClean="0">
                <a:solidFill>
                  <a:schemeClr val="accent1">
                    <a:lumMod val="75000"/>
                  </a:schemeClr>
                </a:solidFill>
              </a:rPr>
            </a:br>
            <a:r>
              <a:rPr lang="en-US" sz="2000" b="1" dirty="0" smtClean="0">
                <a:solidFill>
                  <a:schemeClr val="accent1">
                    <a:lumMod val="75000"/>
                  </a:schemeClr>
                </a:solidFill>
              </a:rPr>
              <a:t> </a:t>
            </a:r>
            <a:r>
              <a:rPr lang="en-US" sz="2000" b="1" dirty="0">
                <a:solidFill>
                  <a:schemeClr val="accent1">
                    <a:lumMod val="75000"/>
                  </a:schemeClr>
                </a:solidFill>
              </a:rPr>
              <a:t>“Qualitative Study of Etihad Airways”</a:t>
            </a:r>
            <a:r>
              <a:rPr lang="en-US" sz="2400" dirty="0"/>
              <a:t/>
            </a:r>
            <a:br>
              <a:rPr lang="en-US" sz="2400" dirty="0"/>
            </a:br>
            <a:r>
              <a:rPr lang="en-US" sz="2800" dirty="0"/>
              <a:t/>
            </a:r>
            <a:br>
              <a:rPr lang="en-US" sz="2800" dirty="0"/>
            </a:br>
            <a:endParaRPr lang="en-US" sz="28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41881" y="1294466"/>
            <a:ext cx="4643887" cy="1896555"/>
          </a:xfrm>
          <a:prstGeom prst="rect">
            <a:avLst/>
          </a:prstGeom>
          <a:ln>
            <a:noFill/>
          </a:ln>
          <a:effectLst>
            <a:softEdge rad="112500"/>
          </a:effectLst>
        </p:spPr>
      </p:pic>
    </p:spTree>
    <p:extLst>
      <p:ext uri="{BB962C8B-B14F-4D97-AF65-F5344CB8AC3E}">
        <p14:creationId xmlns:p14="http://schemas.microsoft.com/office/powerpoint/2010/main" val="37130329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609" y="609600"/>
            <a:ext cx="8596668" cy="709534"/>
          </a:xfrm>
        </p:spPr>
        <p:txBody>
          <a:bodyPr>
            <a:normAutofit/>
          </a:bodyPr>
          <a:lstStyle/>
          <a:p>
            <a:r>
              <a:rPr lang="en-US" sz="3200" b="1" dirty="0" smtClean="0"/>
              <a:t>Introduction</a:t>
            </a:r>
            <a:endParaRPr lang="en-US" sz="3200" b="1" dirty="0"/>
          </a:p>
        </p:txBody>
      </p:sp>
      <p:sp>
        <p:nvSpPr>
          <p:cNvPr id="3" name="Content Placeholder 2"/>
          <p:cNvSpPr>
            <a:spLocks noGrp="1"/>
          </p:cNvSpPr>
          <p:nvPr>
            <p:ph idx="1"/>
          </p:nvPr>
        </p:nvSpPr>
        <p:spPr>
          <a:xfrm>
            <a:off x="257609" y="1319134"/>
            <a:ext cx="10133350" cy="4321645"/>
          </a:xfrm>
        </p:spPr>
        <p:txBody>
          <a:bodyPr>
            <a:normAutofit fontScale="92500" lnSpcReduction="20000"/>
          </a:bodyPr>
          <a:lstStyle/>
          <a:p>
            <a:pPr algn="just"/>
            <a:r>
              <a:rPr lang="en-US" b="1" dirty="0">
                <a:solidFill>
                  <a:schemeClr val="accent1"/>
                </a:solidFill>
              </a:rPr>
              <a:t>T</a:t>
            </a:r>
            <a:r>
              <a:rPr lang="en-US" b="1" dirty="0" smtClean="0">
                <a:solidFill>
                  <a:schemeClr val="accent1"/>
                </a:solidFill>
              </a:rPr>
              <a:t>he </a:t>
            </a:r>
            <a:r>
              <a:rPr lang="en-US" b="1" dirty="0">
                <a:solidFill>
                  <a:schemeClr val="accent1"/>
                </a:solidFill>
              </a:rPr>
              <a:t>M</a:t>
            </a:r>
            <a:r>
              <a:rPr lang="en-US" b="1" dirty="0" smtClean="0">
                <a:solidFill>
                  <a:schemeClr val="accent1"/>
                </a:solidFill>
              </a:rPr>
              <a:t>ain </a:t>
            </a:r>
            <a:r>
              <a:rPr lang="en-US" b="1" dirty="0">
                <a:solidFill>
                  <a:schemeClr val="accent1"/>
                </a:solidFill>
              </a:rPr>
              <a:t>P</a:t>
            </a:r>
            <a:r>
              <a:rPr lang="en-US" b="1" dirty="0" smtClean="0">
                <a:solidFill>
                  <a:schemeClr val="accent1"/>
                </a:solidFill>
              </a:rPr>
              <a:t>urpose </a:t>
            </a:r>
            <a:r>
              <a:rPr lang="en-US" dirty="0"/>
              <a:t>of the study which is exploring the impact of the </a:t>
            </a:r>
            <a:r>
              <a:rPr lang="en-US" dirty="0" smtClean="0"/>
              <a:t>sustainable innovation </a:t>
            </a:r>
            <a:r>
              <a:rPr lang="en-US" dirty="0"/>
              <a:t>strategy on </a:t>
            </a:r>
            <a:r>
              <a:rPr lang="en-US" dirty="0" smtClean="0"/>
              <a:t>the growth of </a:t>
            </a:r>
            <a:r>
              <a:rPr lang="en-US" dirty="0"/>
              <a:t>the Abu Dhabi’s </a:t>
            </a:r>
            <a:r>
              <a:rPr lang="en-US" dirty="0" smtClean="0"/>
              <a:t>government organizations </a:t>
            </a:r>
            <a:r>
              <a:rPr lang="en-US" dirty="0"/>
              <a:t>and private sectors. At this stage in the research, the innovation strategy will be generally defined as value addition in any business process and operation that will reach to better </a:t>
            </a:r>
            <a:r>
              <a:rPr lang="en-US" dirty="0" smtClean="0"/>
              <a:t>outputs.</a:t>
            </a:r>
          </a:p>
          <a:p>
            <a:pPr algn="just"/>
            <a:r>
              <a:rPr lang="en-US" b="1" dirty="0">
                <a:solidFill>
                  <a:schemeClr val="accent1"/>
                </a:solidFill>
              </a:rPr>
              <a:t>The </a:t>
            </a:r>
            <a:r>
              <a:rPr lang="en-US" b="1" dirty="0" smtClean="0">
                <a:solidFill>
                  <a:schemeClr val="accent1"/>
                </a:solidFill>
              </a:rPr>
              <a:t>Rational </a:t>
            </a:r>
            <a:r>
              <a:rPr lang="en-US" dirty="0"/>
              <a:t>of the study is that </a:t>
            </a:r>
            <a:r>
              <a:rPr lang="en-US" dirty="0" smtClean="0"/>
              <a:t>fewer studies had been conducted to examine the role of the sustainable innovation strategy. An example; </a:t>
            </a:r>
            <a:r>
              <a:rPr lang="en-US" b="1" i="1" dirty="0" smtClean="0"/>
              <a:t>“Etihad </a:t>
            </a:r>
            <a:r>
              <a:rPr lang="en-US" b="1" i="1" dirty="0"/>
              <a:t>Airline” </a:t>
            </a:r>
            <a:r>
              <a:rPr lang="en-US" dirty="0"/>
              <a:t>considered one of the best airways in </a:t>
            </a:r>
            <a:r>
              <a:rPr lang="en-US" dirty="0" smtClean="0"/>
              <a:t>implementation the </a:t>
            </a:r>
            <a:r>
              <a:rPr lang="en-US" dirty="0"/>
              <a:t>benchmarking of the innovation strategy subsequently </a:t>
            </a:r>
            <a:r>
              <a:rPr lang="en-US" dirty="0" smtClean="0"/>
              <a:t>result a </a:t>
            </a:r>
            <a:r>
              <a:rPr lang="en-US" dirty="0"/>
              <a:t>higher financial growth and a better </a:t>
            </a:r>
            <a:r>
              <a:rPr lang="en-US" dirty="0" smtClean="0"/>
              <a:t>position </a:t>
            </a:r>
            <a:r>
              <a:rPr lang="en-US" dirty="0"/>
              <a:t>ranked in the aviation </a:t>
            </a:r>
            <a:r>
              <a:rPr lang="en-US" dirty="0" smtClean="0"/>
              <a:t>industry.</a:t>
            </a:r>
          </a:p>
          <a:p>
            <a:pPr algn="just"/>
            <a:r>
              <a:rPr lang="en-US" b="1" dirty="0">
                <a:solidFill>
                  <a:schemeClr val="accent1"/>
                </a:solidFill>
              </a:rPr>
              <a:t>Research Method and </a:t>
            </a:r>
            <a:r>
              <a:rPr lang="en-US" b="1" dirty="0" smtClean="0">
                <a:solidFill>
                  <a:schemeClr val="accent1"/>
                </a:solidFill>
              </a:rPr>
              <a:t>Approach</a:t>
            </a:r>
            <a:r>
              <a:rPr lang="en-US" dirty="0"/>
              <a:t> </a:t>
            </a:r>
            <a:r>
              <a:rPr lang="en-US" dirty="0" smtClean="0"/>
              <a:t>Qualitative along with the </a:t>
            </a:r>
            <a:r>
              <a:rPr lang="en-US" dirty="0"/>
              <a:t>case </a:t>
            </a:r>
            <a:r>
              <a:rPr lang="en-US" dirty="0" smtClean="0"/>
              <a:t>study approach </a:t>
            </a:r>
            <a:r>
              <a:rPr lang="en-US" dirty="0"/>
              <a:t>in which it is focus on developing an in-depth understanding of a single case or exploration an issue or problem of a </a:t>
            </a:r>
            <a:r>
              <a:rPr lang="en-US" dirty="0" smtClean="0"/>
              <a:t>real-life</a:t>
            </a:r>
            <a:r>
              <a:rPr lang="en-US" dirty="0"/>
              <a:t>.</a:t>
            </a:r>
            <a:r>
              <a:rPr lang="en-US" dirty="0" smtClean="0"/>
              <a:t> The case study focus on the </a:t>
            </a:r>
            <a:r>
              <a:rPr lang="en-US" dirty="0"/>
              <a:t>analysis of the event or program or </a:t>
            </a:r>
            <a:r>
              <a:rPr lang="en-US" dirty="0" smtClean="0"/>
              <a:t>activities and the </a:t>
            </a:r>
            <a:r>
              <a:rPr lang="en-US" dirty="0"/>
              <a:t>primary data collection based on the multiple sources of the interviews, observation and documents and the </a:t>
            </a:r>
            <a:r>
              <a:rPr lang="en-US" dirty="0" smtClean="0"/>
              <a:t>analysis that </a:t>
            </a:r>
            <a:r>
              <a:rPr lang="en-US" dirty="0"/>
              <a:t>would be based on the finding themes cross the </a:t>
            </a:r>
            <a:r>
              <a:rPr lang="en-US" dirty="0" smtClean="0"/>
              <a:t>interviews’ answers in </a:t>
            </a:r>
            <a:r>
              <a:rPr lang="en-US" dirty="0"/>
              <a:t>order to </a:t>
            </a:r>
            <a:r>
              <a:rPr lang="en-US" dirty="0" smtClean="0"/>
              <a:t>find out the findings. </a:t>
            </a:r>
          </a:p>
          <a:p>
            <a:pPr algn="just"/>
            <a:r>
              <a:rPr lang="en-US" b="1" dirty="0" smtClean="0">
                <a:solidFill>
                  <a:schemeClr val="accent1"/>
                </a:solidFill>
              </a:rPr>
              <a:t>The Research </a:t>
            </a:r>
            <a:r>
              <a:rPr lang="en-US" b="1" dirty="0">
                <a:solidFill>
                  <a:schemeClr val="accent1"/>
                </a:solidFill>
              </a:rPr>
              <a:t>P</a:t>
            </a:r>
            <a:r>
              <a:rPr lang="en-US" b="1" dirty="0" smtClean="0">
                <a:solidFill>
                  <a:schemeClr val="accent1"/>
                </a:solidFill>
              </a:rPr>
              <a:t>roblem </a:t>
            </a:r>
            <a:r>
              <a:rPr lang="en-US" dirty="0"/>
              <a:t>of the paper is that the </a:t>
            </a:r>
            <a:r>
              <a:rPr lang="en-US" dirty="0" smtClean="0"/>
              <a:t>sustainable innovation </a:t>
            </a:r>
            <a:r>
              <a:rPr lang="en-US" dirty="0"/>
              <a:t>strategic importance of a viable sub-sector in an emerging market economy is vital, especially to promote globalization </a:t>
            </a:r>
            <a:r>
              <a:rPr lang="en-US" dirty="0" smtClean="0"/>
              <a:t>trends and </a:t>
            </a:r>
            <a:r>
              <a:rPr lang="en-US" dirty="0"/>
              <a:t>economic growth for Abu Dhabi capital and the country as a </a:t>
            </a:r>
            <a:r>
              <a:rPr lang="en-US" dirty="0" smtClean="0"/>
              <a:t>whole.</a:t>
            </a:r>
          </a:p>
          <a:p>
            <a:pPr marL="0" indent="0" algn="just">
              <a:buNone/>
            </a:pPr>
            <a:endParaRPr lang="en-US" dirty="0"/>
          </a:p>
        </p:txBody>
      </p:sp>
    </p:spTree>
    <p:extLst>
      <p:ext uri="{BB962C8B-B14F-4D97-AF65-F5344CB8AC3E}">
        <p14:creationId xmlns:p14="http://schemas.microsoft.com/office/powerpoint/2010/main" val="2592727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22" y="669560"/>
            <a:ext cx="8596668" cy="739515"/>
          </a:xfrm>
        </p:spPr>
        <p:txBody>
          <a:bodyPr>
            <a:normAutofit/>
          </a:bodyPr>
          <a:lstStyle/>
          <a:p>
            <a:r>
              <a:rPr lang="en-US" sz="3200" b="1" dirty="0" smtClean="0"/>
              <a:t>The Problem</a:t>
            </a:r>
            <a:endParaRPr lang="en-US" sz="3200" b="1" dirty="0"/>
          </a:p>
        </p:txBody>
      </p:sp>
      <p:sp>
        <p:nvSpPr>
          <p:cNvPr id="3" name="Content Placeholder 2"/>
          <p:cNvSpPr>
            <a:spLocks noGrp="1"/>
          </p:cNvSpPr>
          <p:nvPr>
            <p:ph idx="1"/>
          </p:nvPr>
        </p:nvSpPr>
        <p:spPr>
          <a:xfrm>
            <a:off x="728034" y="4712655"/>
            <a:ext cx="8931362" cy="1210164"/>
          </a:xfrm>
        </p:spPr>
        <p:txBody>
          <a:bodyPr>
            <a:normAutofit/>
          </a:bodyPr>
          <a:lstStyle/>
          <a:p>
            <a:pPr marL="0" indent="0">
              <a:buNone/>
            </a:pPr>
            <a:r>
              <a:rPr lang="en-US" b="1" dirty="0">
                <a:solidFill>
                  <a:schemeClr val="accent1"/>
                </a:solidFill>
              </a:rPr>
              <a:t>The </a:t>
            </a:r>
            <a:r>
              <a:rPr lang="en-US" b="1" dirty="0" smtClean="0">
                <a:solidFill>
                  <a:schemeClr val="accent1"/>
                </a:solidFill>
              </a:rPr>
              <a:t>Main </a:t>
            </a:r>
            <a:r>
              <a:rPr lang="en-US" b="1" dirty="0">
                <a:solidFill>
                  <a:schemeClr val="accent1"/>
                </a:solidFill>
              </a:rPr>
              <a:t>and the </a:t>
            </a:r>
            <a:r>
              <a:rPr lang="en-US" b="1" dirty="0" smtClean="0">
                <a:solidFill>
                  <a:schemeClr val="accent1"/>
                </a:solidFill>
              </a:rPr>
              <a:t>Central </a:t>
            </a:r>
            <a:r>
              <a:rPr lang="en-US" b="1" dirty="0">
                <a:solidFill>
                  <a:schemeClr val="accent1"/>
                </a:solidFill>
              </a:rPr>
              <a:t>Q</a:t>
            </a:r>
            <a:r>
              <a:rPr lang="en-US" b="1" dirty="0" smtClean="0">
                <a:solidFill>
                  <a:schemeClr val="accent1"/>
                </a:solidFill>
              </a:rPr>
              <a:t>uestions </a:t>
            </a:r>
            <a:r>
              <a:rPr lang="en-US" b="1" dirty="0">
                <a:solidFill>
                  <a:schemeClr val="accent1"/>
                </a:solidFill>
              </a:rPr>
              <a:t>toward the paper:</a:t>
            </a:r>
          </a:p>
          <a:p>
            <a:pPr marL="400050" lvl="0" indent="-400050">
              <a:buFont typeface="+mj-lt"/>
              <a:buAutoNum type="romanUcPeriod"/>
            </a:pPr>
            <a:r>
              <a:rPr lang="en-US" dirty="0" smtClean="0"/>
              <a:t>How the Sustainable </a:t>
            </a:r>
            <a:r>
              <a:rPr lang="en-US" dirty="0"/>
              <a:t>Innovation Strategy would impact the </a:t>
            </a:r>
            <a:r>
              <a:rPr lang="en-US" dirty="0" smtClean="0"/>
              <a:t>performance of Etihad Airways in short and long terms? </a:t>
            </a:r>
            <a:endParaRPr lang="en-US" dirty="0"/>
          </a:p>
          <a:p>
            <a:pPr marL="0" indent="0">
              <a:buNone/>
            </a:pPr>
            <a:endParaRPr lang="en-US" dirty="0"/>
          </a:p>
        </p:txBody>
      </p:sp>
      <p:sp>
        <p:nvSpPr>
          <p:cNvPr id="4" name="Rectangle 3"/>
          <p:cNvSpPr/>
          <p:nvPr/>
        </p:nvSpPr>
        <p:spPr>
          <a:xfrm>
            <a:off x="728034" y="3069071"/>
            <a:ext cx="8561439" cy="1477328"/>
          </a:xfrm>
          <a:prstGeom prst="rect">
            <a:avLst/>
          </a:prstGeom>
        </p:spPr>
        <p:txBody>
          <a:bodyPr wrap="square">
            <a:spAutoFit/>
          </a:bodyPr>
          <a:lstStyle/>
          <a:p>
            <a:r>
              <a:rPr lang="en-US" b="1" dirty="0">
                <a:solidFill>
                  <a:schemeClr val="accent1"/>
                </a:solidFill>
              </a:rPr>
              <a:t>Baumgartner, The Chief Executive Officer of Etihad Airway </a:t>
            </a:r>
            <a:r>
              <a:rPr lang="en-US" dirty="0">
                <a:solidFill>
                  <a:schemeClr val="tx1">
                    <a:lumMod val="75000"/>
                    <a:lumOff val="25000"/>
                  </a:schemeClr>
                </a:solidFill>
              </a:rPr>
              <a:t>says about their vision toward overcoming the dilemma of the financial loss incurred in 2016 “Our answer to these challenges is the innovation and reinvention, and this gives Etihad Airways a competitive edge as we seek to leverage opportunities offered to us by a changing environment (Etihad Airways, 2017).</a:t>
            </a:r>
          </a:p>
        </p:txBody>
      </p:sp>
      <p:graphicFrame>
        <p:nvGraphicFramePr>
          <p:cNvPr id="5" name="Table 4"/>
          <p:cNvGraphicFramePr>
            <a:graphicFrameLocks noGrp="1"/>
          </p:cNvGraphicFramePr>
          <p:nvPr>
            <p:extLst>
              <p:ext uri="{D42A27DB-BD31-4B8C-83A1-F6EECF244321}">
                <p14:modId xmlns:p14="http://schemas.microsoft.com/office/powerpoint/2010/main" val="4140565101"/>
              </p:ext>
            </p:extLst>
          </p:nvPr>
        </p:nvGraphicFramePr>
        <p:xfrm>
          <a:off x="758207" y="1322365"/>
          <a:ext cx="8490607" cy="1607724"/>
        </p:xfrm>
        <a:graphic>
          <a:graphicData uri="http://schemas.openxmlformats.org/drawingml/2006/table">
            <a:tbl>
              <a:tblPr firstRow="1" firstCol="1" bandRow="1">
                <a:tableStyleId>{3B4B98B0-60AC-42C2-AFA5-B58CD77FA1E5}</a:tableStyleId>
              </a:tblPr>
              <a:tblGrid>
                <a:gridCol w="3963114"/>
                <a:gridCol w="1287493"/>
                <a:gridCol w="933717"/>
                <a:gridCol w="2306283"/>
              </a:tblGrid>
              <a:tr h="235824">
                <a:tc>
                  <a:txBody>
                    <a:bodyPr/>
                    <a:lstStyle/>
                    <a:p>
                      <a:pPr marL="0" marR="0" algn="l">
                        <a:spcBef>
                          <a:spcPts val="0"/>
                        </a:spcBef>
                        <a:spcAft>
                          <a:spcPts val="0"/>
                        </a:spcAft>
                      </a:pPr>
                      <a:endParaRPr lang="en-US" sz="1200" dirty="0">
                        <a:solidFill>
                          <a:srgbClr val="7B7B7B"/>
                        </a:solidFill>
                        <a:effectLst/>
                        <a:latin typeface="Times New Roman"/>
                        <a:ea typeface="Times New Roman"/>
                        <a:cs typeface="Arial"/>
                      </a:endParaRPr>
                    </a:p>
                  </a:txBody>
                  <a:tcPr marL="68580" marR="68580" marT="0" marB="0"/>
                </a:tc>
                <a:tc gridSpan="3">
                  <a:txBody>
                    <a:bodyPr/>
                    <a:lstStyle/>
                    <a:p>
                      <a:pPr marL="0" marR="0" algn="l">
                        <a:spcBef>
                          <a:spcPts val="0"/>
                        </a:spcBef>
                        <a:spcAft>
                          <a:spcPts val="0"/>
                        </a:spcAft>
                      </a:pPr>
                      <a:r>
                        <a:rPr lang="en-US" sz="1400" dirty="0">
                          <a:effectLst/>
                        </a:rPr>
                        <a:t>Etihad Airways' Key Performance Indicators </a:t>
                      </a:r>
                      <a:endParaRPr lang="en-US" sz="1600" dirty="0">
                        <a:solidFill>
                          <a:srgbClr val="7B7B7B"/>
                        </a:solidFill>
                        <a:effectLst/>
                        <a:latin typeface="Times New Roman"/>
                        <a:ea typeface="Times New Roman"/>
                        <a:cs typeface="Arial"/>
                      </a:endParaRPr>
                    </a:p>
                  </a:txBody>
                  <a:tcPr marL="68580" marR="68580" marT="0" marB="0"/>
                </a:tc>
                <a:tc hMerge="1">
                  <a:txBody>
                    <a:bodyPr/>
                    <a:lstStyle/>
                    <a:p>
                      <a:endParaRPr lang="en-US"/>
                    </a:p>
                  </a:txBody>
                  <a:tcPr/>
                </a:tc>
                <a:tc hMerge="1">
                  <a:txBody>
                    <a:bodyPr/>
                    <a:lstStyle/>
                    <a:p>
                      <a:endParaRPr lang="en-US"/>
                    </a:p>
                  </a:txBody>
                  <a:tcPr/>
                </a:tc>
              </a:tr>
              <a:tr h="228650">
                <a:tc>
                  <a:txBody>
                    <a:bodyPr/>
                    <a:lstStyle/>
                    <a:p>
                      <a:pPr marL="0" marR="0" algn="l">
                        <a:spcBef>
                          <a:spcPts val="0"/>
                        </a:spcBef>
                        <a:spcAft>
                          <a:spcPts val="0"/>
                        </a:spcAft>
                      </a:pPr>
                      <a:r>
                        <a:rPr lang="en-US" sz="1100" dirty="0">
                          <a:effectLst/>
                        </a:rPr>
                        <a:t>Key Indicator</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2016</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2015</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ctr">
                        <a:spcBef>
                          <a:spcPts val="0"/>
                        </a:spcBef>
                        <a:spcAft>
                          <a:spcPts val="0"/>
                        </a:spcAft>
                      </a:pPr>
                      <a:r>
                        <a:rPr lang="en-US" sz="1100" dirty="0">
                          <a:effectLst/>
                        </a:rPr>
                        <a:t>The Change</a:t>
                      </a:r>
                      <a:endParaRPr lang="en-US" sz="1200" dirty="0">
                        <a:solidFill>
                          <a:srgbClr val="7B7B7B"/>
                        </a:solidFill>
                        <a:effectLst/>
                        <a:latin typeface="Times New Roman"/>
                        <a:ea typeface="Times New Roman"/>
                        <a:cs typeface="Arial"/>
                      </a:endParaRPr>
                    </a:p>
                  </a:txBody>
                  <a:tcPr marL="68580" marR="68580" marT="0" marB="0"/>
                </a:tc>
              </a:tr>
              <a:tr h="228650">
                <a:tc>
                  <a:txBody>
                    <a:bodyPr/>
                    <a:lstStyle/>
                    <a:p>
                      <a:pPr marL="0" marR="0" algn="l">
                        <a:spcBef>
                          <a:spcPts val="0"/>
                        </a:spcBef>
                        <a:spcAft>
                          <a:spcPts val="0"/>
                        </a:spcAft>
                      </a:pPr>
                      <a:r>
                        <a:rPr lang="en-US" sz="1100" dirty="0">
                          <a:effectLst/>
                        </a:rPr>
                        <a:t>Revenue (US$ billion)</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4.90</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9.02</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l">
                        <a:spcBef>
                          <a:spcPts val="0"/>
                        </a:spcBef>
                        <a:spcAft>
                          <a:spcPts val="0"/>
                        </a:spcAft>
                      </a:pPr>
                      <a:r>
                        <a:rPr lang="en-US" sz="1100" dirty="0">
                          <a:solidFill>
                            <a:srgbClr val="FF0000"/>
                          </a:solidFill>
                          <a:effectLst/>
                        </a:rPr>
                        <a:t>                    (4.12)</a:t>
                      </a:r>
                      <a:endParaRPr lang="en-US" sz="1200" dirty="0">
                        <a:solidFill>
                          <a:srgbClr val="FF0000"/>
                        </a:solidFill>
                        <a:effectLst/>
                        <a:latin typeface="Times New Roman"/>
                        <a:ea typeface="Times New Roman"/>
                        <a:cs typeface="Arial"/>
                      </a:endParaRPr>
                    </a:p>
                  </a:txBody>
                  <a:tcPr marL="68580" marR="68580" marT="0" marB="0"/>
                </a:tc>
              </a:tr>
              <a:tr h="228650">
                <a:tc>
                  <a:txBody>
                    <a:bodyPr/>
                    <a:lstStyle/>
                    <a:p>
                      <a:pPr marL="0" marR="0" algn="l">
                        <a:spcBef>
                          <a:spcPts val="0"/>
                        </a:spcBef>
                        <a:spcAft>
                          <a:spcPts val="0"/>
                        </a:spcAft>
                      </a:pPr>
                      <a:r>
                        <a:rPr lang="en-US" sz="1100" dirty="0">
                          <a:effectLst/>
                        </a:rPr>
                        <a:t>Net Profit/Loss (US$ million)</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solidFill>
                            <a:srgbClr val="FF0000"/>
                          </a:solidFill>
                          <a:effectLst/>
                        </a:rPr>
                        <a:t>(1873.00)</a:t>
                      </a:r>
                      <a:endParaRPr lang="en-US" sz="1200" dirty="0">
                        <a:solidFill>
                          <a:srgbClr val="FF0000"/>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solidFill>
                            <a:srgbClr val="FF0000"/>
                          </a:solidFill>
                          <a:effectLst/>
                        </a:rPr>
                        <a:t>103.00</a:t>
                      </a:r>
                      <a:endParaRPr lang="en-US" sz="1200" dirty="0">
                        <a:solidFill>
                          <a:srgbClr val="FF0000"/>
                        </a:solidFill>
                        <a:effectLst/>
                        <a:latin typeface="Times New Roman"/>
                        <a:ea typeface="Times New Roman"/>
                        <a:cs typeface="Arial"/>
                      </a:endParaRPr>
                    </a:p>
                  </a:txBody>
                  <a:tcPr marL="68580" marR="68580" marT="0" marB="0"/>
                </a:tc>
                <a:tc>
                  <a:txBody>
                    <a:bodyPr/>
                    <a:lstStyle/>
                    <a:p>
                      <a:pPr marL="0" marR="0" algn="l">
                        <a:spcBef>
                          <a:spcPts val="0"/>
                        </a:spcBef>
                        <a:spcAft>
                          <a:spcPts val="0"/>
                        </a:spcAft>
                      </a:pPr>
                      <a:r>
                        <a:rPr lang="en-US" sz="1100" dirty="0">
                          <a:solidFill>
                            <a:srgbClr val="FF0000"/>
                          </a:solidFill>
                          <a:effectLst/>
                        </a:rPr>
                        <a:t>                  (1,976)</a:t>
                      </a:r>
                      <a:endParaRPr lang="en-US" sz="1200" dirty="0">
                        <a:solidFill>
                          <a:srgbClr val="FF0000"/>
                        </a:solidFill>
                        <a:effectLst/>
                        <a:latin typeface="Times New Roman"/>
                        <a:ea typeface="Times New Roman"/>
                        <a:cs typeface="Arial"/>
                      </a:endParaRPr>
                    </a:p>
                  </a:txBody>
                  <a:tcPr marL="68580" marR="68580" marT="0" marB="0"/>
                </a:tc>
              </a:tr>
              <a:tr h="228650">
                <a:tc>
                  <a:txBody>
                    <a:bodyPr/>
                    <a:lstStyle/>
                    <a:p>
                      <a:pPr marL="0" marR="0" algn="l">
                        <a:spcBef>
                          <a:spcPts val="0"/>
                        </a:spcBef>
                        <a:spcAft>
                          <a:spcPts val="0"/>
                        </a:spcAft>
                      </a:pPr>
                      <a:r>
                        <a:rPr lang="en-US" sz="1100" dirty="0">
                          <a:effectLst/>
                        </a:rPr>
                        <a:t>Total Passengers (million)</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18.50</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17.6</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l">
                        <a:spcBef>
                          <a:spcPts val="0"/>
                        </a:spcBef>
                        <a:spcAft>
                          <a:spcPts val="0"/>
                        </a:spcAft>
                      </a:pPr>
                      <a:r>
                        <a:rPr lang="en-US" sz="1100" dirty="0">
                          <a:effectLst/>
                        </a:rPr>
                        <a:t>                      0.90 </a:t>
                      </a:r>
                      <a:endParaRPr lang="en-US" sz="1200" dirty="0">
                        <a:solidFill>
                          <a:srgbClr val="7B7B7B"/>
                        </a:solidFill>
                        <a:effectLst/>
                        <a:latin typeface="Times New Roman"/>
                        <a:ea typeface="Times New Roman"/>
                        <a:cs typeface="Arial"/>
                      </a:endParaRPr>
                    </a:p>
                  </a:txBody>
                  <a:tcPr marL="68580" marR="68580" marT="0" marB="0"/>
                </a:tc>
              </a:tr>
              <a:tr h="228650">
                <a:tc>
                  <a:txBody>
                    <a:bodyPr/>
                    <a:lstStyle/>
                    <a:p>
                      <a:pPr marL="0" marR="0" algn="l">
                        <a:spcBef>
                          <a:spcPts val="0"/>
                        </a:spcBef>
                        <a:spcAft>
                          <a:spcPts val="0"/>
                        </a:spcAft>
                      </a:pPr>
                      <a:r>
                        <a:rPr lang="en-US" sz="1100" dirty="0">
                          <a:effectLst/>
                        </a:rPr>
                        <a:t>Revenue Passenger  Kilometer (billion)</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89.50</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83.2</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l">
                        <a:spcBef>
                          <a:spcPts val="0"/>
                        </a:spcBef>
                        <a:spcAft>
                          <a:spcPts val="0"/>
                        </a:spcAft>
                      </a:pPr>
                      <a:r>
                        <a:rPr lang="en-US" sz="1100" dirty="0">
                          <a:effectLst/>
                        </a:rPr>
                        <a:t>                      6.30 </a:t>
                      </a:r>
                      <a:endParaRPr lang="en-US" sz="1200" dirty="0">
                        <a:solidFill>
                          <a:srgbClr val="7B7B7B"/>
                        </a:solidFill>
                        <a:effectLst/>
                        <a:latin typeface="Times New Roman"/>
                        <a:ea typeface="Times New Roman"/>
                        <a:cs typeface="Arial"/>
                      </a:endParaRPr>
                    </a:p>
                  </a:txBody>
                  <a:tcPr marL="68580" marR="68580" marT="0" marB="0"/>
                </a:tc>
              </a:tr>
              <a:tr h="228650">
                <a:tc>
                  <a:txBody>
                    <a:bodyPr/>
                    <a:lstStyle/>
                    <a:p>
                      <a:pPr marL="0" marR="0" algn="l">
                        <a:spcBef>
                          <a:spcPts val="0"/>
                        </a:spcBef>
                        <a:spcAft>
                          <a:spcPts val="0"/>
                        </a:spcAft>
                      </a:pPr>
                      <a:r>
                        <a:rPr lang="en-US" sz="1100" dirty="0">
                          <a:effectLst/>
                        </a:rPr>
                        <a:t>Number of Aircraft</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119</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r">
                        <a:spcBef>
                          <a:spcPts val="0"/>
                        </a:spcBef>
                        <a:spcAft>
                          <a:spcPts val="0"/>
                        </a:spcAft>
                      </a:pPr>
                      <a:r>
                        <a:rPr lang="en-US" sz="1100" dirty="0">
                          <a:effectLst/>
                        </a:rPr>
                        <a:t>121</a:t>
                      </a:r>
                      <a:endParaRPr lang="en-US" sz="1200" dirty="0">
                        <a:solidFill>
                          <a:srgbClr val="7B7B7B"/>
                        </a:solidFill>
                        <a:effectLst/>
                        <a:latin typeface="Times New Roman"/>
                        <a:ea typeface="Times New Roman"/>
                        <a:cs typeface="Arial"/>
                      </a:endParaRPr>
                    </a:p>
                  </a:txBody>
                  <a:tcPr marL="68580" marR="68580" marT="0" marB="0"/>
                </a:tc>
                <a:tc>
                  <a:txBody>
                    <a:bodyPr/>
                    <a:lstStyle/>
                    <a:p>
                      <a:pPr marL="0" marR="0" algn="l">
                        <a:spcBef>
                          <a:spcPts val="0"/>
                        </a:spcBef>
                        <a:spcAft>
                          <a:spcPts val="0"/>
                        </a:spcAft>
                      </a:pPr>
                      <a:r>
                        <a:rPr lang="en-US" sz="1100" dirty="0">
                          <a:solidFill>
                            <a:srgbClr val="FF0000"/>
                          </a:solidFill>
                          <a:effectLst/>
                        </a:rPr>
                        <a:t>                            2 </a:t>
                      </a:r>
                      <a:endParaRPr lang="en-US" sz="1200" dirty="0">
                        <a:solidFill>
                          <a:srgbClr val="FF0000"/>
                        </a:solidFill>
                        <a:effectLst/>
                        <a:latin typeface="Times New Roman"/>
                        <a:ea typeface="Times New Roman"/>
                        <a:cs typeface="Arial"/>
                      </a:endParaRPr>
                    </a:p>
                  </a:txBody>
                  <a:tcPr marL="68580" marR="68580" marT="0" marB="0"/>
                </a:tc>
              </a:tr>
            </a:tbl>
          </a:graphicData>
        </a:graphic>
      </p:graphicFrame>
    </p:spTree>
    <p:extLst>
      <p:ext uri="{BB962C8B-B14F-4D97-AF65-F5344CB8AC3E}">
        <p14:creationId xmlns:p14="http://schemas.microsoft.com/office/powerpoint/2010/main" val="30671883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44051" y="2029204"/>
            <a:ext cx="3369417" cy="1573805"/>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algn="just">
              <a:tabLst>
                <a:tab pos="342900" algn="l"/>
              </a:tabLst>
            </a:pPr>
            <a:r>
              <a:rPr lang="en-US" sz="1600" b="1" dirty="0" smtClean="0">
                <a:solidFill>
                  <a:schemeClr val="tx1">
                    <a:lumMod val="95000"/>
                    <a:lumOff val="5000"/>
                  </a:schemeClr>
                </a:solidFill>
              </a:rPr>
              <a:t>Innovation Strategy</a:t>
            </a:r>
          </a:p>
          <a:p>
            <a:pPr marL="171450" indent="-171450" algn="just">
              <a:buFontTx/>
              <a:buChar char="-"/>
              <a:tabLst>
                <a:tab pos="342900" algn="l"/>
              </a:tabLst>
            </a:pPr>
            <a:r>
              <a:rPr lang="en-US" sz="1600" dirty="0">
                <a:solidFill>
                  <a:schemeClr val="tx1">
                    <a:lumMod val="75000"/>
                    <a:lumOff val="25000"/>
                  </a:schemeClr>
                </a:solidFill>
              </a:rPr>
              <a:t>Participatory Leadership Culture</a:t>
            </a:r>
          </a:p>
          <a:p>
            <a:pPr marL="171450" indent="-171450" algn="just">
              <a:buFontTx/>
              <a:buChar char="-"/>
              <a:tabLst>
                <a:tab pos="342900" algn="l"/>
              </a:tabLst>
            </a:pPr>
            <a:r>
              <a:rPr lang="en-US" sz="1600" dirty="0" smtClean="0">
                <a:solidFill>
                  <a:schemeClr val="tx1">
                    <a:lumMod val="75000"/>
                    <a:lumOff val="25000"/>
                  </a:schemeClr>
                </a:solidFill>
              </a:rPr>
              <a:t>Research and Development</a:t>
            </a:r>
          </a:p>
          <a:p>
            <a:pPr marL="171450" indent="-171450" algn="just">
              <a:buFontTx/>
              <a:buChar char="-"/>
              <a:tabLst>
                <a:tab pos="342900" algn="l"/>
              </a:tabLst>
            </a:pPr>
            <a:r>
              <a:rPr lang="en-US" sz="1600" dirty="0" smtClean="0">
                <a:solidFill>
                  <a:schemeClr val="tx1">
                    <a:lumMod val="75000"/>
                    <a:lumOff val="25000"/>
                  </a:schemeClr>
                </a:solidFill>
              </a:rPr>
              <a:t>Training and Seminars</a:t>
            </a:r>
          </a:p>
          <a:p>
            <a:pPr marL="171450" indent="-171450" algn="just">
              <a:buFontTx/>
              <a:buChar char="-"/>
              <a:tabLst>
                <a:tab pos="342900" algn="l"/>
              </a:tabLst>
            </a:pPr>
            <a:r>
              <a:rPr lang="en-US" sz="1600" dirty="0" smtClean="0">
                <a:solidFill>
                  <a:schemeClr val="tx1">
                    <a:lumMod val="75000"/>
                    <a:lumOff val="25000"/>
                  </a:schemeClr>
                </a:solidFill>
              </a:rPr>
              <a:t>Knowledge Sharing</a:t>
            </a:r>
          </a:p>
          <a:p>
            <a:pPr marL="171450" indent="-171450" algn="just">
              <a:buFontTx/>
              <a:buChar char="-"/>
              <a:tabLst>
                <a:tab pos="342900" algn="l"/>
              </a:tabLst>
            </a:pPr>
            <a:r>
              <a:rPr lang="en-US" sz="1600" dirty="0" smtClean="0">
                <a:solidFill>
                  <a:schemeClr val="tx1">
                    <a:lumMod val="75000"/>
                    <a:lumOff val="25000"/>
                  </a:schemeClr>
                </a:solidFill>
              </a:rPr>
              <a:t>Regeneration </a:t>
            </a:r>
          </a:p>
          <a:p>
            <a:pPr marR="0" algn="just">
              <a:spcBef>
                <a:spcPts val="0"/>
              </a:spcBef>
              <a:spcAft>
                <a:spcPts val="0"/>
              </a:spcAft>
            </a:pPr>
            <a:r>
              <a:rPr lang="en-US" sz="1200" dirty="0" smtClean="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9" name="Rectangle 8"/>
          <p:cNvSpPr>
            <a:spLocks noChangeArrowheads="1"/>
          </p:cNvSpPr>
          <p:nvPr/>
        </p:nvSpPr>
        <p:spPr bwMode="auto">
          <a:xfrm>
            <a:off x="3815150" y="2535133"/>
            <a:ext cx="2537597" cy="660349"/>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marR="0" algn="ctr">
              <a:spcBef>
                <a:spcPts val="1200"/>
              </a:spcBef>
              <a:spcAft>
                <a:spcPts val="0"/>
              </a:spcAft>
            </a:pPr>
            <a:r>
              <a:rPr lang="en-US" sz="1600" b="1" dirty="0" smtClean="0">
                <a:solidFill>
                  <a:schemeClr val="tx1">
                    <a:lumMod val="95000"/>
                    <a:lumOff val="5000"/>
                  </a:schemeClr>
                </a:solidFill>
              </a:rPr>
              <a:t>Innovation Capabilities Skills</a:t>
            </a:r>
            <a:endParaRPr lang="en-US" sz="1400" dirty="0">
              <a:solidFill>
                <a:schemeClr val="tx1">
                  <a:lumMod val="75000"/>
                  <a:lumOff val="25000"/>
                </a:schemeClr>
              </a:solidFill>
            </a:endParaRPr>
          </a:p>
          <a:p>
            <a:pPr marL="0" marR="0" algn="ctr">
              <a:spcBef>
                <a:spcPts val="1200"/>
              </a:spcBef>
              <a:spcAft>
                <a:spcPts val="0"/>
              </a:spcAft>
            </a:pPr>
            <a:endParaRPr lang="en-US" b="1" dirty="0">
              <a:solidFill>
                <a:schemeClr val="tx1">
                  <a:lumMod val="75000"/>
                  <a:lumOff val="25000"/>
                </a:schemeClr>
              </a:solidFill>
            </a:endParaRPr>
          </a:p>
        </p:txBody>
      </p:sp>
      <p:sp>
        <p:nvSpPr>
          <p:cNvPr id="10" name="Rectangle 9"/>
          <p:cNvSpPr>
            <a:spLocks noChangeArrowheads="1"/>
          </p:cNvSpPr>
          <p:nvPr/>
        </p:nvSpPr>
        <p:spPr bwMode="auto">
          <a:xfrm>
            <a:off x="6580767" y="2597094"/>
            <a:ext cx="3159806" cy="660350"/>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marR="0" algn="just">
              <a:spcBef>
                <a:spcPts val="0"/>
              </a:spcBef>
              <a:spcAft>
                <a:spcPts val="0"/>
              </a:spcAft>
              <a:tabLst>
                <a:tab pos="342900" algn="l"/>
              </a:tabLst>
            </a:pPr>
            <a:r>
              <a:rPr lang="en-US" sz="1600" b="1" dirty="0" smtClean="0">
                <a:solidFill>
                  <a:schemeClr val="tx1">
                    <a:lumMod val="95000"/>
                    <a:lumOff val="5000"/>
                  </a:schemeClr>
                </a:solidFill>
              </a:rPr>
              <a:t>Organizational Performance </a:t>
            </a:r>
            <a:endParaRPr lang="en-US" sz="1600" b="1" dirty="0">
              <a:solidFill>
                <a:schemeClr val="tx1">
                  <a:lumMod val="95000"/>
                  <a:lumOff val="5000"/>
                </a:schemeClr>
              </a:solidFill>
            </a:endParaRPr>
          </a:p>
          <a:p>
            <a:pPr marR="0" algn="just">
              <a:spcBef>
                <a:spcPts val="0"/>
              </a:spcBef>
              <a:spcAft>
                <a:spcPts val="0"/>
              </a:spcAft>
              <a:tabLst>
                <a:tab pos="342900" algn="l"/>
              </a:tabLst>
            </a:pPr>
            <a:r>
              <a:rPr lang="en-US" sz="1600" dirty="0">
                <a:solidFill>
                  <a:schemeClr val="tx1">
                    <a:lumMod val="75000"/>
                    <a:lumOff val="25000"/>
                  </a:schemeClr>
                </a:solidFill>
              </a:rPr>
              <a:t>- Competitive Advantage  </a:t>
            </a:r>
          </a:p>
        </p:txBody>
      </p:sp>
      <p:cxnSp>
        <p:nvCxnSpPr>
          <p:cNvPr id="16" name="Straight Arrow Connector 15"/>
          <p:cNvCxnSpPr/>
          <p:nvPr/>
        </p:nvCxnSpPr>
        <p:spPr>
          <a:xfrm>
            <a:off x="7956378" y="2804236"/>
            <a:ext cx="1156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itle 1"/>
          <p:cNvSpPr>
            <a:spLocks noGrp="1"/>
          </p:cNvSpPr>
          <p:nvPr>
            <p:ph type="title"/>
          </p:nvPr>
        </p:nvSpPr>
        <p:spPr>
          <a:xfrm>
            <a:off x="301288" y="649099"/>
            <a:ext cx="8596668" cy="859436"/>
          </a:xfrm>
        </p:spPr>
        <p:txBody>
          <a:bodyPr>
            <a:normAutofit/>
          </a:bodyPr>
          <a:lstStyle/>
          <a:p>
            <a:r>
              <a:rPr lang="en-US" sz="3200" b="1" dirty="0" smtClean="0"/>
              <a:t>Proposed Conceptual Framework </a:t>
            </a:r>
            <a:r>
              <a:rPr lang="en-US" sz="3200" b="1" dirty="0" smtClean="0"/>
              <a:t>Model 1</a:t>
            </a:r>
            <a:endParaRPr lang="en-US" sz="3200" b="1" dirty="0"/>
          </a:p>
        </p:txBody>
      </p:sp>
      <p:sp>
        <p:nvSpPr>
          <p:cNvPr id="12" name="TextBox 11"/>
          <p:cNvSpPr txBox="1"/>
          <p:nvPr/>
        </p:nvSpPr>
        <p:spPr>
          <a:xfrm>
            <a:off x="721942" y="3875110"/>
            <a:ext cx="8724014" cy="646331"/>
          </a:xfrm>
          <a:prstGeom prst="rect">
            <a:avLst/>
          </a:prstGeom>
          <a:noFill/>
        </p:spPr>
        <p:txBody>
          <a:bodyPr wrap="square" rtlCol="0">
            <a:spAutoFit/>
          </a:bodyPr>
          <a:lstStyle/>
          <a:p>
            <a:pPr algn="ctr"/>
            <a:r>
              <a:rPr lang="en-US" sz="1200" i="1" dirty="0"/>
              <a:t>Figure 1: A research framework stating with the Innovative </a:t>
            </a:r>
            <a:r>
              <a:rPr lang="en-US" sz="1200" i="1" dirty="0" smtClean="0"/>
              <a:t>Strategy of the Organization  along </a:t>
            </a:r>
            <a:r>
              <a:rPr lang="en-US" sz="1200" i="1" dirty="0"/>
              <a:t>with the </a:t>
            </a:r>
            <a:r>
              <a:rPr lang="en-US" sz="1200" i="1" dirty="0" smtClean="0"/>
              <a:t>Flexibility Culture Environment would lead us to have an Innovation Capabilities Skills that would lead the organization to reach the Competitive Advantage ( Financially or No </a:t>
            </a:r>
            <a:r>
              <a:rPr lang="en-US" sz="1200" i="1" dirty="0"/>
              <a:t>Financially </a:t>
            </a:r>
            <a:r>
              <a:rPr lang="en-US" sz="1200" i="1" dirty="0" smtClean="0"/>
              <a:t>)</a:t>
            </a:r>
            <a:endParaRPr lang="en-US" dirty="0"/>
          </a:p>
        </p:txBody>
      </p:sp>
      <p:cxnSp>
        <p:nvCxnSpPr>
          <p:cNvPr id="51" name="Straight Arrow Connector 50"/>
          <p:cNvCxnSpPr/>
          <p:nvPr/>
        </p:nvCxnSpPr>
        <p:spPr>
          <a:xfrm>
            <a:off x="3413468" y="2866121"/>
            <a:ext cx="17540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6352747" y="2927269"/>
            <a:ext cx="10918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6135706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ChangeArrowheads="1"/>
          </p:cNvSpPr>
          <p:nvPr/>
        </p:nvSpPr>
        <p:spPr bwMode="auto">
          <a:xfrm>
            <a:off x="44051" y="2029204"/>
            <a:ext cx="3369417" cy="1573805"/>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algn="just">
              <a:tabLst>
                <a:tab pos="342900" algn="l"/>
              </a:tabLst>
            </a:pPr>
            <a:r>
              <a:rPr lang="en-US" sz="1600" b="1" dirty="0" smtClean="0">
                <a:solidFill>
                  <a:schemeClr val="tx1">
                    <a:lumMod val="95000"/>
                    <a:lumOff val="5000"/>
                  </a:schemeClr>
                </a:solidFill>
              </a:rPr>
              <a:t>Innovation Capabilities</a:t>
            </a:r>
          </a:p>
          <a:p>
            <a:pPr marL="171450" indent="-171450" algn="just">
              <a:buFontTx/>
              <a:buChar char="-"/>
              <a:tabLst>
                <a:tab pos="342900" algn="l"/>
              </a:tabLst>
            </a:pPr>
            <a:r>
              <a:rPr lang="en-US" sz="1600" dirty="0">
                <a:solidFill>
                  <a:schemeClr val="tx1">
                    <a:lumMod val="75000"/>
                    <a:lumOff val="25000"/>
                  </a:schemeClr>
                </a:solidFill>
              </a:rPr>
              <a:t>Participatory Leadership Culture</a:t>
            </a:r>
          </a:p>
          <a:p>
            <a:pPr marL="171450" indent="-171450" algn="just">
              <a:buFontTx/>
              <a:buChar char="-"/>
              <a:tabLst>
                <a:tab pos="342900" algn="l"/>
              </a:tabLst>
            </a:pPr>
            <a:r>
              <a:rPr lang="en-US" sz="1600" dirty="0" smtClean="0">
                <a:solidFill>
                  <a:schemeClr val="tx1">
                    <a:lumMod val="75000"/>
                    <a:lumOff val="25000"/>
                  </a:schemeClr>
                </a:solidFill>
              </a:rPr>
              <a:t>Research and Development</a:t>
            </a:r>
          </a:p>
          <a:p>
            <a:pPr marL="171450" indent="-171450" algn="just">
              <a:buFontTx/>
              <a:buChar char="-"/>
              <a:tabLst>
                <a:tab pos="342900" algn="l"/>
              </a:tabLst>
            </a:pPr>
            <a:r>
              <a:rPr lang="en-US" sz="1600" dirty="0" smtClean="0">
                <a:solidFill>
                  <a:schemeClr val="tx1">
                    <a:lumMod val="75000"/>
                    <a:lumOff val="25000"/>
                  </a:schemeClr>
                </a:solidFill>
              </a:rPr>
              <a:t>Training and Seminars</a:t>
            </a:r>
          </a:p>
          <a:p>
            <a:pPr marL="171450" indent="-171450" algn="just">
              <a:buFontTx/>
              <a:buChar char="-"/>
              <a:tabLst>
                <a:tab pos="342900" algn="l"/>
              </a:tabLst>
            </a:pPr>
            <a:r>
              <a:rPr lang="en-US" sz="1600" dirty="0" smtClean="0">
                <a:solidFill>
                  <a:schemeClr val="tx1">
                    <a:lumMod val="75000"/>
                    <a:lumOff val="25000"/>
                  </a:schemeClr>
                </a:solidFill>
              </a:rPr>
              <a:t>Knowledge Sharing</a:t>
            </a:r>
          </a:p>
          <a:p>
            <a:pPr marL="171450" indent="-171450" algn="just">
              <a:buFontTx/>
              <a:buChar char="-"/>
              <a:tabLst>
                <a:tab pos="342900" algn="l"/>
              </a:tabLst>
            </a:pPr>
            <a:r>
              <a:rPr lang="en-US" sz="1600" dirty="0" smtClean="0">
                <a:solidFill>
                  <a:schemeClr val="tx1">
                    <a:lumMod val="75000"/>
                    <a:lumOff val="25000"/>
                  </a:schemeClr>
                </a:solidFill>
              </a:rPr>
              <a:t>Regeneration </a:t>
            </a:r>
          </a:p>
          <a:p>
            <a:pPr marR="0" algn="just">
              <a:spcBef>
                <a:spcPts val="0"/>
              </a:spcBef>
              <a:spcAft>
                <a:spcPts val="0"/>
              </a:spcAft>
            </a:pPr>
            <a:r>
              <a:rPr lang="en-US" sz="1200" dirty="0" smtClean="0">
                <a:effectLst/>
                <a:latin typeface="Times New Roman" panose="02020603050405020304" pitchFamily="18" charset="0"/>
                <a:ea typeface="Times New Roman" panose="02020603050405020304" pitchFamily="18" charset="0"/>
              </a:rPr>
              <a:t> </a:t>
            </a:r>
            <a:endParaRPr lang="en-US" sz="1200" dirty="0">
              <a:effectLst/>
              <a:latin typeface="Times New Roman" panose="02020603050405020304" pitchFamily="18" charset="0"/>
              <a:ea typeface="Times New Roman" panose="02020603050405020304" pitchFamily="18" charset="0"/>
            </a:endParaRPr>
          </a:p>
        </p:txBody>
      </p:sp>
      <p:sp>
        <p:nvSpPr>
          <p:cNvPr id="8" name="TextBox 7"/>
          <p:cNvSpPr txBox="1"/>
          <p:nvPr/>
        </p:nvSpPr>
        <p:spPr>
          <a:xfrm>
            <a:off x="3589983" y="2626762"/>
            <a:ext cx="1732644" cy="58477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1600" b="1" dirty="0"/>
              <a:t>Risk </a:t>
            </a:r>
            <a:r>
              <a:rPr lang="en-US" sz="1600" b="1" dirty="0" smtClean="0"/>
              <a:t>Assessment</a:t>
            </a:r>
          </a:p>
          <a:p>
            <a:r>
              <a:rPr lang="en-US" sz="1600" dirty="0" smtClean="0"/>
              <a:t>Proof of Concept</a:t>
            </a:r>
            <a:endParaRPr lang="en-US" sz="1600" dirty="0"/>
          </a:p>
        </p:txBody>
      </p:sp>
      <p:sp>
        <p:nvSpPr>
          <p:cNvPr id="9" name="Rectangle 8"/>
          <p:cNvSpPr>
            <a:spLocks noChangeArrowheads="1"/>
          </p:cNvSpPr>
          <p:nvPr/>
        </p:nvSpPr>
        <p:spPr bwMode="auto">
          <a:xfrm>
            <a:off x="5418781" y="2479091"/>
            <a:ext cx="2537597" cy="903013"/>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marR="0" algn="ctr">
              <a:spcBef>
                <a:spcPts val="1200"/>
              </a:spcBef>
              <a:spcAft>
                <a:spcPts val="0"/>
              </a:spcAft>
            </a:pPr>
            <a:r>
              <a:rPr lang="en-US" sz="1600" b="1" dirty="0" smtClean="0">
                <a:solidFill>
                  <a:schemeClr val="tx1">
                    <a:lumMod val="95000"/>
                    <a:lumOff val="5000"/>
                  </a:schemeClr>
                </a:solidFill>
              </a:rPr>
              <a:t>Sustainable Innovation Strategy</a:t>
            </a:r>
          </a:p>
          <a:p>
            <a:pPr marL="0" marR="0" algn="ctr">
              <a:spcBef>
                <a:spcPts val="1200"/>
              </a:spcBef>
              <a:spcAft>
                <a:spcPts val="0"/>
              </a:spcAft>
            </a:pPr>
            <a:r>
              <a:rPr lang="en-US" sz="1400" dirty="0" smtClean="0">
                <a:solidFill>
                  <a:schemeClr val="tx1">
                    <a:lumMod val="75000"/>
                    <a:lumOff val="25000"/>
                  </a:schemeClr>
                </a:solidFill>
              </a:rPr>
              <a:t>Product, Service, Process</a:t>
            </a:r>
            <a:endParaRPr lang="en-US" sz="1400" dirty="0">
              <a:solidFill>
                <a:schemeClr val="tx1">
                  <a:lumMod val="75000"/>
                  <a:lumOff val="25000"/>
                </a:schemeClr>
              </a:solidFill>
            </a:endParaRPr>
          </a:p>
          <a:p>
            <a:pPr marL="0" marR="0" algn="ctr">
              <a:spcBef>
                <a:spcPts val="1200"/>
              </a:spcBef>
              <a:spcAft>
                <a:spcPts val="0"/>
              </a:spcAft>
            </a:pPr>
            <a:endParaRPr lang="en-US" b="1" dirty="0">
              <a:solidFill>
                <a:schemeClr val="tx1">
                  <a:lumMod val="75000"/>
                  <a:lumOff val="25000"/>
                </a:schemeClr>
              </a:solidFill>
            </a:endParaRPr>
          </a:p>
        </p:txBody>
      </p:sp>
      <p:sp>
        <p:nvSpPr>
          <p:cNvPr id="10" name="Rectangle 9"/>
          <p:cNvSpPr>
            <a:spLocks noChangeArrowheads="1"/>
          </p:cNvSpPr>
          <p:nvPr/>
        </p:nvSpPr>
        <p:spPr bwMode="auto">
          <a:xfrm>
            <a:off x="8069238" y="2177254"/>
            <a:ext cx="2753437" cy="548178"/>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marL="0" marR="0" algn="just">
              <a:spcBef>
                <a:spcPts val="0"/>
              </a:spcBef>
              <a:spcAft>
                <a:spcPts val="0"/>
              </a:spcAft>
              <a:tabLst>
                <a:tab pos="342900" algn="l"/>
              </a:tabLst>
            </a:pPr>
            <a:r>
              <a:rPr lang="en-US" sz="1600" b="1" dirty="0">
                <a:solidFill>
                  <a:schemeClr val="tx1">
                    <a:lumMod val="95000"/>
                    <a:lumOff val="5000"/>
                  </a:schemeClr>
                </a:solidFill>
              </a:rPr>
              <a:t>Operational Performance </a:t>
            </a:r>
          </a:p>
          <a:p>
            <a:pPr marR="0" algn="just">
              <a:spcBef>
                <a:spcPts val="0"/>
              </a:spcBef>
              <a:spcAft>
                <a:spcPts val="0"/>
              </a:spcAft>
              <a:tabLst>
                <a:tab pos="342900" algn="l"/>
              </a:tabLst>
            </a:pPr>
            <a:r>
              <a:rPr lang="en-US" sz="1600" dirty="0">
                <a:solidFill>
                  <a:schemeClr val="tx1">
                    <a:lumMod val="75000"/>
                    <a:lumOff val="25000"/>
                  </a:schemeClr>
                </a:solidFill>
              </a:rPr>
              <a:t>- Competitive Advantage  </a:t>
            </a:r>
          </a:p>
        </p:txBody>
      </p:sp>
      <p:sp>
        <p:nvSpPr>
          <p:cNvPr id="11" name="Rectangle 10"/>
          <p:cNvSpPr>
            <a:spLocks noChangeArrowheads="1"/>
          </p:cNvSpPr>
          <p:nvPr/>
        </p:nvSpPr>
        <p:spPr bwMode="auto">
          <a:xfrm>
            <a:off x="8069238" y="3004648"/>
            <a:ext cx="2753437" cy="524190"/>
          </a:xfrm>
          <a:prstGeom prst="rect">
            <a:avLst/>
          </a:prstGeom>
          <a:ln>
            <a:headEnd/>
            <a:tailEnd/>
          </a:ln>
        </p:spPr>
        <p:style>
          <a:lnRef idx="2">
            <a:schemeClr val="dk1"/>
          </a:lnRef>
          <a:fillRef idx="1">
            <a:schemeClr val="lt1"/>
          </a:fillRef>
          <a:effectRef idx="0">
            <a:schemeClr val="dk1"/>
          </a:effectRef>
          <a:fontRef idx="minor">
            <a:schemeClr val="dk1"/>
          </a:fontRef>
        </p:style>
        <p:txBody>
          <a:bodyPr rot="0" vert="horz" wrap="square" lIns="91440" tIns="45720" rIns="91440" bIns="45720" anchor="t" anchorCtr="0" upright="1">
            <a:noAutofit/>
          </a:bodyPr>
          <a:lstStyle/>
          <a:p>
            <a:pPr algn="just">
              <a:tabLst>
                <a:tab pos="342900" algn="l"/>
              </a:tabLst>
            </a:pPr>
            <a:r>
              <a:rPr lang="en-US" sz="1600" b="1" dirty="0">
                <a:solidFill>
                  <a:schemeClr val="tx1">
                    <a:lumMod val="95000"/>
                    <a:lumOff val="5000"/>
                  </a:schemeClr>
                </a:solidFill>
              </a:rPr>
              <a:t>Economic Performance</a:t>
            </a:r>
          </a:p>
          <a:p>
            <a:pPr algn="just">
              <a:tabLst>
                <a:tab pos="342900" algn="l"/>
              </a:tabLst>
            </a:pPr>
            <a:r>
              <a:rPr lang="en-US" sz="1600" dirty="0" smtClean="0">
                <a:solidFill>
                  <a:schemeClr val="tx1">
                    <a:lumMod val="75000"/>
                    <a:lumOff val="25000"/>
                  </a:schemeClr>
                </a:solidFill>
              </a:rPr>
              <a:t>-Economic Growth</a:t>
            </a:r>
            <a:endParaRPr lang="en-US" sz="1600" dirty="0" smtClean="0">
              <a:latin typeface="Times New Roman" panose="02020603050405020304" pitchFamily="18" charset="0"/>
              <a:ea typeface="Times New Roman" panose="02020603050405020304" pitchFamily="18" charset="0"/>
            </a:endParaRPr>
          </a:p>
        </p:txBody>
      </p:sp>
      <p:cxnSp>
        <p:nvCxnSpPr>
          <p:cNvPr id="16" name="Straight Arrow Connector 15"/>
          <p:cNvCxnSpPr/>
          <p:nvPr/>
        </p:nvCxnSpPr>
        <p:spPr>
          <a:xfrm>
            <a:off x="7956378" y="2479091"/>
            <a:ext cx="11569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7956378" y="3358182"/>
            <a:ext cx="115696" cy="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27" name="Title 1"/>
          <p:cNvSpPr>
            <a:spLocks noGrp="1"/>
          </p:cNvSpPr>
          <p:nvPr>
            <p:ph type="title"/>
          </p:nvPr>
        </p:nvSpPr>
        <p:spPr>
          <a:xfrm>
            <a:off x="438448" y="313819"/>
            <a:ext cx="8596668" cy="859436"/>
          </a:xfrm>
        </p:spPr>
        <p:txBody>
          <a:bodyPr>
            <a:normAutofit/>
          </a:bodyPr>
          <a:lstStyle/>
          <a:p>
            <a:r>
              <a:rPr lang="en-US" sz="3200" b="1" dirty="0" smtClean="0"/>
              <a:t>Proposed Conceptual Framework </a:t>
            </a:r>
            <a:r>
              <a:rPr lang="en-US" sz="3200" b="1" dirty="0" smtClean="0"/>
              <a:t>Model 2</a:t>
            </a:r>
            <a:endParaRPr lang="en-US" sz="3200" b="1" dirty="0"/>
          </a:p>
        </p:txBody>
      </p:sp>
      <p:sp>
        <p:nvSpPr>
          <p:cNvPr id="12" name="TextBox 11"/>
          <p:cNvSpPr txBox="1"/>
          <p:nvPr/>
        </p:nvSpPr>
        <p:spPr>
          <a:xfrm>
            <a:off x="721942" y="3875110"/>
            <a:ext cx="8081682" cy="646331"/>
          </a:xfrm>
          <a:prstGeom prst="rect">
            <a:avLst/>
          </a:prstGeom>
          <a:noFill/>
        </p:spPr>
        <p:txBody>
          <a:bodyPr wrap="square" rtlCol="0">
            <a:spAutoFit/>
          </a:bodyPr>
          <a:lstStyle/>
          <a:p>
            <a:pPr algn="ctr"/>
            <a:r>
              <a:rPr lang="en-US" sz="1200" i="1" dirty="0"/>
              <a:t>Figure 1: A research framework stating with the Innovative Capabilities along with the </a:t>
            </a:r>
            <a:r>
              <a:rPr lang="en-US" sz="1200" i="1" dirty="0" smtClean="0"/>
              <a:t>risk assessment process would </a:t>
            </a:r>
            <a:r>
              <a:rPr lang="en-US" sz="1200" i="1" dirty="0"/>
              <a:t>lead to the </a:t>
            </a:r>
            <a:r>
              <a:rPr lang="en-US" sz="1200" i="1" dirty="0" smtClean="0"/>
              <a:t>sustainable innovation strategy implementation  </a:t>
            </a:r>
            <a:r>
              <a:rPr lang="en-US" sz="1200" i="1" dirty="0"/>
              <a:t>and reach toward better output operational and </a:t>
            </a:r>
            <a:r>
              <a:rPr lang="en-US" sz="1200" i="1" dirty="0" smtClean="0"/>
              <a:t>economical performance level.</a:t>
            </a:r>
            <a:endParaRPr lang="en-US" dirty="0"/>
          </a:p>
        </p:txBody>
      </p:sp>
      <p:cxnSp>
        <p:nvCxnSpPr>
          <p:cNvPr id="51" name="Straight Arrow Connector 50"/>
          <p:cNvCxnSpPr/>
          <p:nvPr/>
        </p:nvCxnSpPr>
        <p:spPr>
          <a:xfrm>
            <a:off x="3413468" y="2866121"/>
            <a:ext cx="175406"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5340079" y="2865308"/>
            <a:ext cx="109182"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8540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2422" y="669560"/>
            <a:ext cx="8596668" cy="739515"/>
          </a:xfrm>
        </p:spPr>
        <p:txBody>
          <a:bodyPr>
            <a:normAutofit/>
          </a:bodyPr>
          <a:lstStyle/>
          <a:p>
            <a:r>
              <a:rPr lang="en-US" sz="3200" b="1" dirty="0" smtClean="0"/>
              <a:t>Introduction </a:t>
            </a:r>
            <a:endParaRPr lang="en-US" sz="3200" b="1" dirty="0"/>
          </a:p>
        </p:txBody>
      </p:sp>
      <p:sp>
        <p:nvSpPr>
          <p:cNvPr id="3" name="Content Placeholder 2"/>
          <p:cNvSpPr>
            <a:spLocks noGrp="1"/>
          </p:cNvSpPr>
          <p:nvPr>
            <p:ph idx="1"/>
          </p:nvPr>
        </p:nvSpPr>
        <p:spPr>
          <a:xfrm>
            <a:off x="737294" y="1306150"/>
            <a:ext cx="8931362" cy="3880773"/>
          </a:xfrm>
        </p:spPr>
        <p:txBody>
          <a:bodyPr/>
          <a:lstStyle/>
          <a:p>
            <a:pPr marL="0" indent="0">
              <a:buNone/>
            </a:pPr>
            <a:r>
              <a:rPr lang="en-US" b="1" dirty="0"/>
              <a:t>The </a:t>
            </a:r>
            <a:r>
              <a:rPr lang="en-US" b="1" dirty="0" smtClean="0"/>
              <a:t>Main </a:t>
            </a:r>
            <a:r>
              <a:rPr lang="en-US" b="1" dirty="0"/>
              <a:t>and the </a:t>
            </a:r>
            <a:r>
              <a:rPr lang="en-US" b="1" dirty="0" smtClean="0"/>
              <a:t>Central </a:t>
            </a:r>
            <a:r>
              <a:rPr lang="en-US" b="1" dirty="0"/>
              <a:t>Q</a:t>
            </a:r>
            <a:r>
              <a:rPr lang="en-US" b="1" dirty="0" smtClean="0"/>
              <a:t>uestions </a:t>
            </a:r>
            <a:r>
              <a:rPr lang="en-US" b="1" dirty="0"/>
              <a:t>toward the paper:</a:t>
            </a:r>
          </a:p>
          <a:p>
            <a:pPr marL="400050" lvl="0" indent="-400050">
              <a:buFont typeface="+mj-lt"/>
              <a:buAutoNum type="romanUcPeriod"/>
            </a:pPr>
            <a:r>
              <a:rPr lang="en-US" dirty="0"/>
              <a:t>How does the Innovation strategy implemented would be aligned with the Growth and Sustainability of Abu Dhabi Economic Vision 2030? </a:t>
            </a:r>
          </a:p>
          <a:p>
            <a:pPr marL="400050" lvl="0" indent="-400050">
              <a:buFont typeface="+mj-lt"/>
              <a:buAutoNum type="romanUcPeriod"/>
            </a:pPr>
            <a:r>
              <a:rPr lang="en-US" b="1" dirty="0"/>
              <a:t>How the Innovation Strategy would impact the growth and the sustainability? </a:t>
            </a:r>
          </a:p>
          <a:p>
            <a:pPr marL="400050" lvl="0" indent="-400050">
              <a:buFont typeface="+mj-lt"/>
              <a:buAutoNum type="romanUcPeriod"/>
            </a:pPr>
            <a:r>
              <a:rPr lang="en-US" dirty="0"/>
              <a:t>What do stakeholders perceive as the primary challenges of the innovation strategy toward the growth and sustainability?</a:t>
            </a:r>
          </a:p>
          <a:p>
            <a:pPr marL="400050" lvl="0" indent="-400050">
              <a:buFont typeface="+mj-lt"/>
              <a:buAutoNum type="romanUcPeriod"/>
            </a:pPr>
            <a:r>
              <a:rPr lang="en-US" dirty="0"/>
              <a:t>How do stakeholders perceive the influence of innovation strategy of the growth and sustainability?</a:t>
            </a:r>
          </a:p>
          <a:p>
            <a:endParaRPr lang="en-US" dirty="0"/>
          </a:p>
        </p:txBody>
      </p:sp>
    </p:spTree>
    <p:extLst>
      <p:ext uri="{BB962C8B-B14F-4D97-AF65-F5344CB8AC3E}">
        <p14:creationId xmlns:p14="http://schemas.microsoft.com/office/powerpoint/2010/main" val="328890853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theme/theme1.xml><?xml version="1.0" encoding="utf-8"?>
<a:theme xmlns:a="http://schemas.openxmlformats.org/drawingml/2006/main" name="Facet">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3879</TotalTime>
  <Words>872</Words>
  <Application>Microsoft Office PowerPoint</Application>
  <PresentationFormat>Custom</PresentationFormat>
  <Paragraphs>72</Paragraphs>
  <Slides>6</Slides>
  <Notes>1</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Facet</vt:lpstr>
      <vt:lpstr>                                           Exploring the Impact of the Sustainable Innovation Strategy on  the Organizational Performance of the Abu Dhabi’s Organization  “Qualitative Study of Etihad Airways”  </vt:lpstr>
      <vt:lpstr>Introduction</vt:lpstr>
      <vt:lpstr>The Problem</vt:lpstr>
      <vt:lpstr>Proposed Conceptual Framework Model 1</vt:lpstr>
      <vt:lpstr>Proposed Conceptual Framework Model 2</vt:lpstr>
      <vt:lpstr>Introduction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Role of the Innovation Strategy in achieving  Abu Dhabi Economic Vision 2030</dc:title>
  <dc:creator>Ayesha Al Nahdi</dc:creator>
  <cp:lastModifiedBy>xps</cp:lastModifiedBy>
  <cp:revision>207</cp:revision>
  <dcterms:created xsi:type="dcterms:W3CDTF">2017-04-10T09:06:44Z</dcterms:created>
  <dcterms:modified xsi:type="dcterms:W3CDTF">2018-03-24T09:52:30Z</dcterms:modified>
</cp:coreProperties>
</file>